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EF332F-190D-4DE1-BD09-99880CA26517}" v="350" dt="2019-12-19T21:24:05.665"/>
    <p1510:client id="{F0A4A38E-5805-4179-8F55-8BA27AC4F78B}" v="141" dt="2019-12-19T21:50:39.9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20" y="-6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752FD7-76EF-4EBF-8807-5A08A9C8EA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>
                <a:latin typeface="Franklin Gothic Book"/>
              </a:rPr>
              <a:t>Социальная</a:t>
            </a:r>
            <a:r>
              <a:rPr lang="tr-TR" dirty="0">
                <a:latin typeface="Franklin Gothic Book"/>
              </a:rPr>
              <a:t> </a:t>
            </a:r>
            <a:r>
              <a:rPr lang="tr-TR" dirty="0" err="1">
                <a:latin typeface="Franklin Gothic Book"/>
              </a:rPr>
              <a:t>психология</a:t>
            </a:r>
            <a:r>
              <a:rPr lang="tr-TR" dirty="0">
                <a:latin typeface="Franklin Gothic Book"/>
              </a:rPr>
              <a:t> </a:t>
            </a:r>
            <a:r>
              <a:rPr lang="tr-TR" dirty="0" err="1">
                <a:latin typeface="Franklin Gothic Book"/>
              </a:rPr>
              <a:t>конфликта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4C8D8C1-1062-49B2-BB56-D9F8E5DA6E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0" rIns="91440" bIns="45720" rtlCol="0" anchor="t">
            <a:normAutofit/>
          </a:bodyPr>
          <a:lstStyle/>
          <a:p>
            <a:pPr algn="r"/>
            <a:endParaRPr lang="tr-TR" dirty="0">
              <a:latin typeface="Franklin Gothic Book"/>
            </a:endParaRPr>
          </a:p>
          <a:p>
            <a:pPr algn="r"/>
            <a:r>
              <a:rPr lang="tr-TR" dirty="0" err="1">
                <a:latin typeface="Franklin Gothic Book"/>
              </a:rPr>
              <a:t>Подготовил</a:t>
            </a:r>
            <a:r>
              <a:rPr lang="tr-TR" dirty="0">
                <a:latin typeface="Franklin Gothic Book"/>
              </a:rPr>
              <a:t>: </a:t>
            </a:r>
            <a:r>
              <a:rPr lang="tr-TR" dirty="0" err="1">
                <a:latin typeface="Franklin Gothic Book"/>
              </a:rPr>
              <a:t>Безменов</a:t>
            </a:r>
            <a:r>
              <a:rPr lang="tr-TR" dirty="0">
                <a:latin typeface="Franklin Gothic Book"/>
              </a:rPr>
              <a:t> </a:t>
            </a:r>
            <a:r>
              <a:rPr lang="tr-TR" dirty="0" err="1">
                <a:latin typeface="Franklin Gothic Book"/>
              </a:rPr>
              <a:t>Илья</a:t>
            </a:r>
            <a:endParaRPr lang="tr-TR" dirty="0">
              <a:latin typeface="Franklin Gothic Book"/>
            </a:endParaRPr>
          </a:p>
          <a:p>
            <a:pPr algn="r"/>
            <a:r>
              <a:rPr lang="tr-TR" dirty="0" err="1">
                <a:latin typeface="Franklin Gothic Book"/>
              </a:rPr>
              <a:t>Группа</a:t>
            </a:r>
            <a:r>
              <a:rPr lang="tr-TR" dirty="0">
                <a:latin typeface="Franklin Gothic Book"/>
              </a:rPr>
              <a:t> ЭС-21</a:t>
            </a:r>
          </a:p>
        </p:txBody>
      </p:sp>
    </p:spTree>
    <p:extLst>
      <p:ext uri="{BB962C8B-B14F-4D97-AF65-F5344CB8AC3E}">
        <p14:creationId xmlns:p14="http://schemas.microsoft.com/office/powerpoint/2010/main" xmlns="" val="4262868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DFF8D9-3DB4-4746-B081-0CA25E7FE598}"/>
              </a:ext>
            </a:extLst>
          </p:cNvPr>
          <p:cNvSpPr txBox="1"/>
          <p:nvPr/>
        </p:nvSpPr>
        <p:spPr>
          <a:xfrm>
            <a:off x="669985" y="224288"/>
            <a:ext cx="10852030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latin typeface="Franklin Gothic Book"/>
                <a:ea typeface="+mn-lt"/>
                <a:cs typeface="+mn-lt"/>
              </a:rPr>
              <a:t>Конфликт</a:t>
            </a:r>
            <a:r>
              <a:rPr lang="ru-RU" sz="2400" dirty="0">
                <a:latin typeface="Franklin Gothic Book"/>
                <a:ea typeface="+mn-lt"/>
                <a:cs typeface="+mn-lt"/>
              </a:rPr>
              <a:t> – способ разрешения противоречий, заключающийся в противодействии субъектов конфликта (обычно сопровождается негативными эмоциями).</a:t>
            </a:r>
            <a:endParaRPr lang="ru-RU" sz="2400" dirty="0">
              <a:latin typeface="Franklin Gothic Book"/>
            </a:endParaRPr>
          </a:p>
          <a:p>
            <a:r>
              <a:rPr lang="ru-RU" sz="2400" dirty="0">
                <a:latin typeface="Franklin Gothic Book"/>
                <a:ea typeface="+mn-lt"/>
                <a:cs typeface="+mn-lt"/>
              </a:rPr>
              <a:t>Необходимые условия для возникновения конфликта: наличие у субъектов социального взаимодействия противоположно направленных мотивов или суждений.</a:t>
            </a:r>
            <a:endParaRPr lang="ru-RU" sz="2400" dirty="0">
              <a:latin typeface="Franklin Gothic Book"/>
            </a:endParaRPr>
          </a:p>
        </p:txBody>
      </p:sp>
      <p:pic>
        <p:nvPicPr>
          <p:cNvPr id="7" name="Рисунок 7" descr="Изображение выглядит как мяч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8E20BC9E-F926-489C-8F39-E16C7779D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0325" y="2101141"/>
            <a:ext cx="6711349" cy="4754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2190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DFF8D9-3DB4-4746-B081-0CA25E7FE598}"/>
              </a:ext>
            </a:extLst>
          </p:cNvPr>
          <p:cNvSpPr txBox="1"/>
          <p:nvPr/>
        </p:nvSpPr>
        <p:spPr>
          <a:xfrm>
            <a:off x="454325" y="669986"/>
            <a:ext cx="4641010" cy="5509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>
                <a:latin typeface="Franklin Gothic Book"/>
                <a:ea typeface="+mn-lt"/>
                <a:cs typeface="+mn-lt"/>
              </a:rPr>
              <a:t>Характеристики конфликта:</a:t>
            </a:r>
          </a:p>
          <a:p>
            <a:pPr marL="342900" indent="-3429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структура,</a:t>
            </a:r>
            <a:endParaRPr lang="ru-RU" sz="3200" dirty="0">
              <a:latin typeface="Franklin Gothic Book"/>
            </a:endParaRPr>
          </a:p>
          <a:p>
            <a:pPr marL="342900" indent="-3429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динамика,</a:t>
            </a:r>
            <a:endParaRPr lang="ru-RU" sz="3200" dirty="0">
              <a:latin typeface="Franklin Gothic Book"/>
            </a:endParaRPr>
          </a:p>
          <a:p>
            <a:pPr marL="342900" indent="-3429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функция,</a:t>
            </a:r>
            <a:endParaRPr lang="ru-RU" sz="3200" dirty="0">
              <a:latin typeface="Franklin Gothic Book"/>
            </a:endParaRPr>
          </a:p>
          <a:p>
            <a:pPr marL="342900" indent="-3429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типология конфликтов.</a:t>
            </a:r>
            <a:endParaRPr lang="ru-RU" sz="3200" dirty="0">
              <a:latin typeface="Franklin Gothic Book"/>
            </a:endParaRPr>
          </a:p>
          <a:p>
            <a:endParaRPr lang="ru-RU" sz="3200" dirty="0">
              <a:latin typeface="Franklin Gothic Book"/>
              <a:ea typeface="+mn-lt"/>
              <a:cs typeface="+mn-lt"/>
            </a:endParaRPr>
          </a:p>
          <a:p>
            <a:r>
              <a:rPr lang="ru-RU" sz="3200" dirty="0">
                <a:latin typeface="Franklin Gothic Book"/>
                <a:ea typeface="+mn-lt"/>
                <a:cs typeface="+mn-lt"/>
              </a:rPr>
              <a:t>Конфликт может иметь и </a:t>
            </a:r>
            <a:r>
              <a:rPr lang="ru-RU" sz="3200" b="1" dirty="0">
                <a:latin typeface="Franklin Gothic Book"/>
                <a:ea typeface="+mn-lt"/>
                <a:cs typeface="+mn-lt"/>
              </a:rPr>
              <a:t>деструктивные</a:t>
            </a:r>
            <a:r>
              <a:rPr lang="ru-RU" sz="3200" dirty="0">
                <a:latin typeface="Franklin Gothic Book"/>
                <a:ea typeface="+mn-lt"/>
                <a:cs typeface="+mn-lt"/>
              </a:rPr>
              <a:t>, и </a:t>
            </a:r>
            <a:r>
              <a:rPr lang="ru-RU" sz="3200" b="1" dirty="0">
                <a:latin typeface="Franklin Gothic Book"/>
                <a:ea typeface="+mn-lt"/>
                <a:cs typeface="+mn-lt"/>
              </a:rPr>
              <a:t>конструктивные </a:t>
            </a:r>
            <a:r>
              <a:rPr lang="ru-RU" sz="3200" dirty="0">
                <a:latin typeface="Franklin Gothic Book"/>
                <a:ea typeface="+mn-lt"/>
                <a:cs typeface="+mn-lt"/>
              </a:rPr>
              <a:t>функции.</a:t>
            </a:r>
            <a:endParaRPr lang="ru-RU" sz="3200">
              <a:latin typeface="Franklin Gothic Book"/>
            </a:endParaRPr>
          </a:p>
        </p:txBody>
      </p:sp>
      <p:pic>
        <p:nvPicPr>
          <p:cNvPr id="5" name="Рисунок 5" descr="Изображение выглядит как человек, мужчина, сидит, люди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63197686-4599-4870-914B-99913E566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5230" y="533400"/>
            <a:ext cx="5776821" cy="57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1846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DFF8D9-3DB4-4746-B081-0CA25E7FE598}"/>
              </a:ext>
            </a:extLst>
          </p:cNvPr>
          <p:cNvSpPr txBox="1"/>
          <p:nvPr/>
        </p:nvSpPr>
        <p:spPr>
          <a:xfrm>
            <a:off x="5325762" y="181155"/>
            <a:ext cx="6411913" cy="65556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b="1" dirty="0">
                <a:latin typeface="Franklin Gothic Book"/>
                <a:ea typeface="+mn-lt"/>
                <a:cs typeface="+mn-lt"/>
              </a:rPr>
              <a:t>Конструктивные функции:</a:t>
            </a:r>
          </a:p>
          <a:p>
            <a:pPr marL="457200" indent="-457200">
              <a:buFont typeface="Arial"/>
              <a:buChar char="•"/>
            </a:pPr>
            <a:r>
              <a:rPr lang="ru-RU" sz="2800" dirty="0">
                <a:latin typeface="Franklin Gothic Book"/>
                <a:ea typeface="+mn-lt"/>
                <a:cs typeface="+mn-lt"/>
              </a:rPr>
              <a:t>полностью или частично удаляются противоречия, которые возникли из – за плохо организованной деятельности.</a:t>
            </a:r>
            <a:endParaRPr lang="ru-RU" sz="2800" dirty="0">
              <a:latin typeface="Franklin Gothic Book"/>
            </a:endParaRPr>
          </a:p>
          <a:p>
            <a:pPr marL="457200" indent="-457200">
              <a:buFont typeface="Arial"/>
              <a:buChar char="•"/>
            </a:pPr>
            <a:r>
              <a:rPr lang="ru-RU" sz="2800" dirty="0">
                <a:latin typeface="Franklin Gothic Book"/>
                <a:ea typeface="+mn-lt"/>
                <a:cs typeface="+mn-lt"/>
              </a:rPr>
              <a:t>можно более полно оценить индивидуально-психологические особенности людей.</a:t>
            </a:r>
          </a:p>
          <a:p>
            <a:pPr marL="457200" indent="-457200">
              <a:buFont typeface="Arial"/>
              <a:buChar char="•"/>
            </a:pPr>
            <a:r>
              <a:rPr lang="ru-RU" sz="2800" dirty="0">
                <a:latin typeface="Franklin Gothic Book"/>
                <a:ea typeface="+mn-lt"/>
                <a:cs typeface="+mn-lt"/>
              </a:rPr>
              <a:t>способствует ослаблению психологической напряженности.</a:t>
            </a:r>
            <a:endParaRPr lang="ru-RU" sz="2800" dirty="0">
              <a:latin typeface="Franklin Gothic Book"/>
            </a:endParaRPr>
          </a:p>
          <a:p>
            <a:pPr marL="457200" indent="-457200">
              <a:buFont typeface="Arial"/>
              <a:buChar char="•"/>
            </a:pPr>
            <a:r>
              <a:rPr lang="ru-RU" sz="2800" dirty="0">
                <a:latin typeface="Franklin Gothic Book"/>
                <a:ea typeface="+mn-lt"/>
                <a:cs typeface="+mn-lt"/>
              </a:rPr>
              <a:t>источник развития личности, межличностных отношений.</a:t>
            </a:r>
            <a:endParaRPr lang="ru-RU" sz="2800" dirty="0">
              <a:latin typeface="Franklin Gothic Book"/>
            </a:endParaRPr>
          </a:p>
          <a:p>
            <a:pPr marL="457200" indent="-457200">
              <a:buFont typeface="Arial"/>
              <a:buChar char="•"/>
            </a:pPr>
            <a:r>
              <a:rPr lang="ru-RU" sz="2800" dirty="0">
                <a:latin typeface="Franklin Gothic Book"/>
                <a:ea typeface="+mn-lt"/>
                <a:cs typeface="+mn-lt"/>
              </a:rPr>
              <a:t>способствует самоутверждению личности.</a:t>
            </a:r>
          </a:p>
          <a:p>
            <a:endParaRPr lang="ru-RU" sz="2800" dirty="0">
              <a:latin typeface="Franklin Gothic Book"/>
            </a:endParaRPr>
          </a:p>
        </p:txBody>
      </p:sp>
      <p:pic>
        <p:nvPicPr>
          <p:cNvPr id="2" name="Рисунок 2" descr="Изображение выглядит как человек, мужчина, стоит, смотр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5A6D787D-E757-4D49-8D70-A62CBDD50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12" y="792192"/>
            <a:ext cx="4651270" cy="525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2610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DFF8D9-3DB4-4746-B081-0CA25E7FE598}"/>
              </a:ext>
            </a:extLst>
          </p:cNvPr>
          <p:cNvSpPr txBox="1"/>
          <p:nvPr/>
        </p:nvSpPr>
        <p:spPr>
          <a:xfrm>
            <a:off x="6090250" y="324929"/>
            <a:ext cx="5647425" cy="69865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dirty="0">
                <a:latin typeface="Franklin Gothic Book"/>
                <a:ea typeface="+mn-lt"/>
                <a:cs typeface="+mn-lt"/>
              </a:rPr>
              <a:t>Деструктивные функции:</a:t>
            </a:r>
            <a:endParaRPr lang="ru-RU" sz="3200" dirty="0">
              <a:latin typeface="Franklin Gothic Book"/>
              <a:ea typeface="+mn-lt"/>
              <a:cs typeface="+mn-lt"/>
            </a:endParaRPr>
          </a:p>
          <a:p>
            <a:pPr marL="457200" indent="-4572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негативно действует на психическое состояние участников.</a:t>
            </a:r>
          </a:p>
          <a:p>
            <a:pPr marL="457200" indent="-4572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может сопровождаться психологическим и физическим насилием оппонентов.</a:t>
            </a:r>
          </a:p>
          <a:p>
            <a:pPr marL="457200" indent="-4572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 сопровождается стрессом.</a:t>
            </a:r>
          </a:p>
          <a:p>
            <a:pPr marL="457200" indent="-457200">
              <a:buFont typeface="Arial"/>
              <a:buChar char="•"/>
            </a:pPr>
            <a:r>
              <a:rPr lang="ru-RU" sz="3200" dirty="0">
                <a:latin typeface="Franklin Gothic Book"/>
                <a:ea typeface="+mn-lt"/>
                <a:cs typeface="+mn-lt"/>
              </a:rPr>
              <a:t>формирует негативный образ другого – "образ врага".</a:t>
            </a:r>
            <a:endParaRPr lang="ru-RU" sz="3200" dirty="0">
              <a:latin typeface="Franklin Gothic Book"/>
            </a:endParaRPr>
          </a:p>
          <a:p>
            <a:endParaRPr lang="ru-RU" sz="3200" b="1" dirty="0">
              <a:latin typeface="Franklin Gothic Book"/>
              <a:ea typeface="+mn-lt"/>
              <a:cs typeface="+mn-lt"/>
            </a:endParaRPr>
          </a:p>
          <a:p>
            <a:endParaRPr lang="ru-RU" sz="3200" dirty="0">
              <a:latin typeface="Franklin Gothic Book"/>
            </a:endParaRPr>
          </a:p>
        </p:txBody>
      </p:sp>
      <p:pic>
        <p:nvPicPr>
          <p:cNvPr id="3" name="Рисунок 4" descr="Изображение выглядит как человек, мужчина, сидит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2990E131-AC46-40DE-93C2-D1B729BA1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49" y="3512"/>
            <a:ext cx="4583501" cy="6850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3056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DFF8D9-3DB4-4746-B081-0CA25E7FE598}"/>
              </a:ext>
            </a:extLst>
          </p:cNvPr>
          <p:cNvSpPr txBox="1"/>
          <p:nvPr/>
        </p:nvSpPr>
        <p:spPr>
          <a:xfrm>
            <a:off x="526213" y="123646"/>
            <a:ext cx="11139575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latin typeface="Franklin Gothic Book"/>
                <a:ea typeface="+mn-lt"/>
                <a:cs typeface="+mn-lt"/>
              </a:rPr>
              <a:t>Структура социального конфликта</a:t>
            </a:r>
            <a:r>
              <a:rPr lang="ru-RU" sz="2400" dirty="0">
                <a:latin typeface="Franklin Gothic Book"/>
                <a:ea typeface="+mn-lt"/>
                <a:cs typeface="+mn-lt"/>
              </a:rPr>
              <a:t>:</a:t>
            </a:r>
            <a:endParaRPr lang="ru-RU" sz="2400" dirty="0">
              <a:latin typeface="Franklin Gothic Book"/>
            </a:endParaRPr>
          </a:p>
          <a:p>
            <a:r>
              <a:rPr lang="ru-RU" sz="2400" dirty="0">
                <a:latin typeface="Franklin Gothic Book"/>
                <a:ea typeface="+mn-lt"/>
                <a:cs typeface="+mn-lt"/>
              </a:rPr>
              <a:t>Объективные составляющие:</a:t>
            </a:r>
          </a:p>
          <a:p>
            <a:pPr marL="457200" indent="-4572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участники конфликта</a:t>
            </a:r>
            <a:endParaRPr lang="ru-RU" sz="2400" dirty="0">
              <a:latin typeface="Franklin Gothic Book"/>
            </a:endParaRPr>
          </a:p>
          <a:p>
            <a:pPr marL="457200" indent="-4572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объект конфликта (собственно причина противоречия, ресурс, идея, власть или др.)</a:t>
            </a:r>
            <a:endParaRPr lang="ru-RU" sz="2400" dirty="0">
              <a:latin typeface="Franklin Gothic Book"/>
            </a:endParaRPr>
          </a:p>
          <a:p>
            <a:pPr marL="457200" indent="-4572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инцидент (пусковой механизм), развитие и разрешение конфликта</a:t>
            </a:r>
            <a:endParaRPr lang="ru-RU" sz="2400" dirty="0">
              <a:latin typeface="Franklin Gothic Book"/>
            </a:endParaRPr>
          </a:p>
          <a:p>
            <a:pPr marL="457200" indent="-4572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микро – среда – ближайшее окружение сторон</a:t>
            </a:r>
            <a:endParaRPr lang="ru-RU" sz="2400" dirty="0">
              <a:latin typeface="Franklin Gothic Book"/>
            </a:endParaRPr>
          </a:p>
          <a:p>
            <a:pPr marL="457200" indent="-4572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макро – среда – социальные группы, представителями которых являются участники конфликта.</a:t>
            </a:r>
          </a:p>
        </p:txBody>
      </p:sp>
      <p:pic>
        <p:nvPicPr>
          <p:cNvPr id="2" name="Рисунок 4" descr="Изображение выглядит как человек, женщина, держит, молодо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EFF8AFDE-0EFB-4ACF-B6D4-CABCA18CE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32" y="3593457"/>
            <a:ext cx="4554747" cy="3035387"/>
          </a:xfrm>
          <a:prstGeom prst="rect">
            <a:avLst/>
          </a:prstGeom>
        </p:spPr>
      </p:pic>
      <p:pic>
        <p:nvPicPr>
          <p:cNvPr id="6" name="Рисунок 6" descr="Изображение выглядит как человек, вино, стол, очки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F71D3B66-2141-43F5-8021-643D2F837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4664" y="3592902"/>
            <a:ext cx="4554747" cy="303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4958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DFF8D9-3DB4-4746-B081-0CA25E7FE598}"/>
              </a:ext>
            </a:extLst>
          </p:cNvPr>
          <p:cNvSpPr txBox="1"/>
          <p:nvPr/>
        </p:nvSpPr>
        <p:spPr>
          <a:xfrm>
            <a:off x="4683211" y="612476"/>
            <a:ext cx="7198238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>
                <a:latin typeface="Franklin Gothic Book"/>
                <a:ea typeface="+mn-lt"/>
                <a:cs typeface="+mn-lt"/>
              </a:rPr>
              <a:t>Динамика конфликта</a:t>
            </a:r>
            <a:r>
              <a:rPr lang="ru-RU" sz="3600" dirty="0">
                <a:latin typeface="Franklin Gothic Book"/>
                <a:ea typeface="+mn-lt"/>
                <a:cs typeface="+mn-lt"/>
              </a:rPr>
              <a:t>:</a:t>
            </a:r>
          </a:p>
          <a:p>
            <a:pPr marL="571500" indent="-571500">
              <a:buFont typeface="Arial"/>
              <a:buChar char="•"/>
            </a:pPr>
            <a:r>
              <a:rPr lang="ru-RU" sz="3600" dirty="0">
                <a:latin typeface="Franklin Gothic Book"/>
                <a:ea typeface="+mn-lt"/>
                <a:cs typeface="+mn-lt"/>
              </a:rPr>
              <a:t>возникновение объективной конфликтной ситуации;</a:t>
            </a:r>
            <a:endParaRPr lang="ru-RU" sz="3600" dirty="0">
              <a:latin typeface="Franklin Gothic Book"/>
            </a:endParaRPr>
          </a:p>
          <a:p>
            <a:pPr marL="571500" indent="-571500">
              <a:buFont typeface="Arial"/>
              <a:buChar char="•"/>
            </a:pPr>
            <a:r>
              <a:rPr lang="ru-RU" sz="3600" dirty="0">
                <a:latin typeface="Franklin Gothic Book"/>
                <a:ea typeface="+mn-lt"/>
                <a:cs typeface="+mn-lt"/>
              </a:rPr>
              <a:t>осознание объективной конфликтной ситуации;</a:t>
            </a:r>
            <a:endParaRPr lang="ru-RU" sz="3600" dirty="0">
              <a:latin typeface="Franklin Gothic Book"/>
            </a:endParaRPr>
          </a:p>
          <a:p>
            <a:pPr marL="571500" indent="-571500">
              <a:buFont typeface="Arial"/>
              <a:buChar char="•"/>
            </a:pPr>
            <a:r>
              <a:rPr lang="ru-RU" sz="3600" dirty="0">
                <a:latin typeface="Franklin Gothic Book"/>
                <a:ea typeface="+mn-lt"/>
                <a:cs typeface="+mn-lt"/>
              </a:rPr>
              <a:t>переход к конфликтному поведению;</a:t>
            </a:r>
            <a:endParaRPr lang="ru-RU" sz="3600" dirty="0">
              <a:latin typeface="Franklin Gothic Book"/>
            </a:endParaRPr>
          </a:p>
          <a:p>
            <a:pPr marL="571500" indent="-571500">
              <a:buFont typeface="Arial"/>
              <a:buChar char="•"/>
            </a:pPr>
            <a:r>
              <a:rPr lang="ru-RU" sz="3600" dirty="0">
                <a:latin typeface="Franklin Gothic Book"/>
                <a:ea typeface="+mn-lt"/>
                <a:cs typeface="+mn-lt"/>
              </a:rPr>
              <a:t>разрешение конфликта.</a:t>
            </a:r>
          </a:p>
        </p:txBody>
      </p:sp>
      <p:pic>
        <p:nvPicPr>
          <p:cNvPr id="2" name="Рисунок 4" descr="Изображение выглядит как оранжевый, игрушка, стол, элементы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985271F1-75BA-4642-80C9-AA57865F82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70" y="749061"/>
            <a:ext cx="4220571" cy="535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5916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9DFF8D9-3DB4-4746-B081-0CA25E7FE598}"/>
              </a:ext>
            </a:extLst>
          </p:cNvPr>
          <p:cNvSpPr txBox="1"/>
          <p:nvPr/>
        </p:nvSpPr>
        <p:spPr>
          <a:xfrm>
            <a:off x="324930" y="123646"/>
            <a:ext cx="11556519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b="1" dirty="0">
                <a:latin typeface="Franklin Gothic Book"/>
                <a:ea typeface="+mn-lt"/>
                <a:cs typeface="+mn-lt"/>
              </a:rPr>
              <a:t>Способы разрешения конфликта</a:t>
            </a:r>
            <a:r>
              <a:rPr lang="ru-RU" sz="2400" dirty="0">
                <a:latin typeface="Franklin Gothic Book"/>
                <a:ea typeface="+mn-lt"/>
                <a:cs typeface="+mn-lt"/>
              </a:rPr>
              <a:t>:</a:t>
            </a:r>
          </a:p>
          <a:p>
            <a:pPr marL="342900" indent="-3429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Арбитраж – наличие такой ситуации, когда конфликтующие испытывают доверие к третьему лицу (третейскому судье), которое разрешает конфликт. Это лицо должно обладать достаточно высоким статусом для того, чтобы его решение было обязательным для исполнения обеими сторонами конфликта.</a:t>
            </a:r>
            <a:endParaRPr lang="ru-RU" sz="2400" dirty="0">
              <a:latin typeface="Franklin Gothic Book"/>
            </a:endParaRPr>
          </a:p>
          <a:p>
            <a:pPr marL="342900" indent="-3429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Посредничество (медиация, организация переговорного процесса).</a:t>
            </a:r>
            <a:endParaRPr lang="ru-RU" sz="2400" dirty="0">
              <a:latin typeface="Franklin Gothic Book"/>
            </a:endParaRPr>
          </a:p>
          <a:p>
            <a:pPr marL="342900" indent="-342900">
              <a:buFont typeface="Arial"/>
              <a:buChar char="•"/>
            </a:pPr>
            <a:r>
              <a:rPr lang="ru-RU" sz="2400" dirty="0">
                <a:latin typeface="Franklin Gothic Book"/>
                <a:ea typeface="+mn-lt"/>
                <a:cs typeface="+mn-lt"/>
              </a:rPr>
              <a:t>Разрешение конфликта само по себе (в связи со смертью оппонента, исчезновением мотивации и т.п.).</a:t>
            </a:r>
            <a:endParaRPr lang="ru-RU" sz="2400" dirty="0">
              <a:latin typeface="Franklin Gothic Book"/>
            </a:endParaRPr>
          </a:p>
        </p:txBody>
      </p:sp>
      <p:pic>
        <p:nvPicPr>
          <p:cNvPr id="3" name="Рисунок 4">
            <a:extLst>
              <a:ext uri="{FF2B5EF4-FFF2-40B4-BE49-F238E27FC236}">
                <a16:creationId xmlns:a16="http://schemas.microsoft.com/office/drawing/2014/main" xmlns="" id="{38BD316E-6F1C-40E9-AF56-BDBBDDDCB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118" y="3175059"/>
            <a:ext cx="6193765" cy="3469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64331577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0</TotalTime>
  <Words>250</Words>
  <Application>Microsoft Office PowerPoint</Application>
  <PresentationFormat>Произвольный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Atlas</vt:lpstr>
      <vt:lpstr>Социальная психология конфликта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avanesyan</cp:lastModifiedBy>
  <cp:revision>171</cp:revision>
  <dcterms:created xsi:type="dcterms:W3CDTF">2019-12-19T21:00:13Z</dcterms:created>
  <dcterms:modified xsi:type="dcterms:W3CDTF">2020-02-10T11:35:05Z</dcterms:modified>
</cp:coreProperties>
</file>